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4"/>
  </p:handoutMasterIdLst>
  <p:sldIdLst>
    <p:sldId id="256" r:id="rId2"/>
    <p:sldId id="260" r:id="rId3"/>
    <p:sldId id="272" r:id="rId4"/>
    <p:sldId id="273" r:id="rId5"/>
    <p:sldId id="265" r:id="rId6"/>
    <p:sldId id="261" r:id="rId7"/>
    <p:sldId id="277" r:id="rId8"/>
    <p:sldId id="278" r:id="rId9"/>
    <p:sldId id="279" r:id="rId10"/>
    <p:sldId id="267" r:id="rId11"/>
    <p:sldId id="275" r:id="rId12"/>
    <p:sldId id="263"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95" d="100"/>
          <a:sy n="95" d="100"/>
        </p:scale>
        <p:origin x="195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9/17/2019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 units="1/cm"/>
          <inkml:channelProperty channel="Y" name="resolution" value="42.98507" units="1/cm"/>
          <inkml:channelProperty channel="T" name="resolution" value="1" units="1/dev"/>
        </inkml:channelProperties>
      </inkml:inkSource>
      <inkml:timestamp xml:id="ts0" timeString="2019-09-17T06:21:49.764"/>
    </inkml:context>
    <inkml:brush xml:id="br0">
      <inkml:brushProperty name="width" value="0.05292" units="cm"/>
      <inkml:brushProperty name="height" value="0.05292" units="cm"/>
      <inkml:brushProperty name="color" value="#FF0000"/>
    </inkml:brush>
  </inkml:definitions>
  <inkml:trace contextRef="#ctx0" brushRef="#br0">23733 12991 0,'-13'0'141,"13"27"-125,-13-14-1,13 0 17,0 13-17,0-12 1,0-1 31,0 0-32,0 14 1,0-1 15,0-13-15,0 0-1,0 1 17,13 12-17,0 1 1,0-14 0,1 0 15,-1 0-16,13 1 1,-12-14 15,-1 13-15,0 0 0,0-13-1,14 13 16,-14-13-15,13 0 0,-12 0 15,-1 0 16,-13 13-16,26-13-15,-12 0-1,-14 27 32,26-27-31,0 13-16,1-13 15,-1 13 64,-26 1-79,27-1 31,-14-13-16,0 0 1,14 0 15,26 13-15,-40-13 0,0 0 62,0 0-63,1 0 48,-1 0-48,13 0 1,-12 0 0,-1 0 31,0 0-16,0 0-16,0 0 48,1 0-47,-1 0 46,0 0-31</inkml:trace>
  <inkml:trace contextRef="#ctx0" brushRef="#br0" timeOffset="1834.208">24302 13309 0,'0'13'141,"0"0"-126,13 13 1,1-12 31,-1-14 15,0 13-46,-13 0 0,13-13 30,0 27-30,1-27 0,-1 0-1,-13 13 17,13-13-1,0 0 0,-13 13 47,0 0-15,14-13-32,-14 14-15,0-1 124,-14 0-124,14 0 15,-26 0-15,-1 1 15,14-1-15,-13 13-1,13-26 1,-14 27 15,14-27-15,0 0 15,-1 0 0,14 26-15,-13-26-1,13 13 17,-13-13 77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  </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solidFill>
                      <a:srgbClr val="FF0000"/>
                    </a:solidFill>
                  </a:rPr>
                  <a:t>True distance to the 11</a:t>
                </a:r>
                <a:r>
                  <a:rPr lang="en-US" baseline="30000" dirty="0">
                    <a:solidFill>
                      <a:srgbClr val="FF0000"/>
                    </a:solidFill>
                  </a:rPr>
                  <a:t>th</a:t>
                </a:r>
                <a:r>
                  <a:rPr lang="en-US" dirty="0">
                    <a:solidFill>
                      <a:srgbClr val="FF0000"/>
                    </a:solidFill>
                  </a:rPr>
                  <a:t> object: </a:t>
                </a:r>
                <a:r>
                  <a:rPr lang="en-US" b="1" dirty="0">
                    <a:solidFill>
                      <a:srgbClr val="FF0000"/>
                    </a:solidFill>
                  </a:rPr>
                  <a:t>100 </a:t>
                </a:r>
                <a:r>
                  <a:rPr lang="en-US" b="1" dirty="0" err="1">
                    <a:solidFill>
                      <a:srgbClr val="FF0000"/>
                    </a:solidFill>
                  </a:rPr>
                  <a:t>ft</a:t>
                </a:r>
                <a:endParaRPr lang="en-US" b="1" dirty="0">
                  <a:solidFill>
                    <a:srgbClr val="FF0000"/>
                  </a:solidFill>
                </a:endParaRPr>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(s means standard deviation)</a:t>
                </a:r>
              </a:p>
              <a:p>
                <a:pPr lvl="3"/>
                <a:r>
                  <a:rPr lang="en-US" dirty="0"/>
                  <a:t>(-2s, 2s)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a:blip r:embed="rId2"/>
                <a:stretch>
                  <a:fillRect l="-1000" t="-2030" b="-888"/>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increase </a:t>
            </a:r>
            <a:r>
              <a:rPr lang="en-US" sz="1600" dirty="0"/>
              <a:t>(the dots are rising as you read left to right) there is a </a:t>
            </a:r>
            <a:r>
              <a:rPr lang="en-US" sz="1600" dirty="0">
                <a:solidFill>
                  <a:srgbClr val="FF0000"/>
                </a:solidFill>
              </a:rPr>
              <a:t>positive relationship</a:t>
            </a:r>
            <a:r>
              <a:rPr lang="en-US" sz="1600" dirty="0"/>
              <a: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decrease</a:t>
            </a:r>
            <a:r>
              <a:rPr lang="en-US" sz="1600" dirty="0"/>
              <a:t> (the dots are falling as you read left to right) there is a </a:t>
            </a:r>
            <a:r>
              <a:rPr lang="en-US" sz="1600" dirty="0">
                <a:solidFill>
                  <a:srgbClr val="FF0000"/>
                </a:solidFill>
              </a:rPr>
              <a:t>negative relationship</a:t>
            </a:r>
            <a:r>
              <a:rPr lang="en-US" sz="1600" dirty="0"/>
              <a:t>.  </a:t>
            </a:r>
          </a:p>
          <a:p>
            <a:pPr lvl="3"/>
            <a:r>
              <a:rPr lang="en-US" sz="1600" dirty="0">
                <a:solidFill>
                  <a:srgbClr val="FF0000"/>
                </a:solidFill>
              </a:rPr>
              <a:t>Closer</a:t>
            </a:r>
            <a:r>
              <a:rPr lang="en-US" sz="1600" dirty="0"/>
              <a:t> the dots fall to a given pattern, the </a:t>
            </a:r>
            <a:r>
              <a:rPr lang="en-US" sz="1600" dirty="0">
                <a:solidFill>
                  <a:srgbClr val="FF0000"/>
                </a:solidFill>
              </a:rPr>
              <a:t>stronger</a:t>
            </a:r>
            <a:r>
              <a:rPr lang="en-US" sz="1600" dirty="0"/>
              <a:t> the </a:t>
            </a:r>
            <a:r>
              <a:rPr lang="en-US" sz="1600" dirty="0">
                <a:solidFill>
                  <a:srgbClr val="FF0000"/>
                </a:solidFill>
              </a:rPr>
              <a:t>relationship</a:t>
            </a:r>
            <a:r>
              <a:rPr lang="en-US" sz="1600" dirty="0"/>
              <a:t>.  </a:t>
            </a:r>
          </a:p>
          <a:p>
            <a:pPr lvl="2"/>
            <a:r>
              <a:rPr lang="en-US" sz="1600" dirty="0"/>
              <a:t>Calculating a correlation coefficient, r.</a:t>
            </a:r>
          </a:p>
          <a:p>
            <a:pPr lvl="3"/>
            <a:r>
              <a:rPr lang="en-US" sz="1600" dirty="0"/>
              <a:t>If r is negative then negative relationship.</a:t>
            </a:r>
          </a:p>
          <a:p>
            <a:pPr lvl="3"/>
            <a:r>
              <a:rPr lang="en-US" sz="1600" dirty="0"/>
              <a:t>If r is positive then positive relationship.</a:t>
            </a:r>
          </a:p>
          <a:p>
            <a:pPr lvl="3"/>
            <a:r>
              <a:rPr lang="en-US" sz="1600" dirty="0"/>
              <a:t>The closer the value is to </a:t>
            </a:r>
            <a:r>
              <a:rPr lang="en-US" sz="1600" dirty="0">
                <a:solidFill>
                  <a:srgbClr val="FF0000"/>
                </a:solidFill>
              </a:rPr>
              <a:t>-1 or +1 </a:t>
            </a:r>
            <a:r>
              <a:rPr lang="en-US" sz="1600" dirty="0"/>
              <a:t>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a:t>
            </a:r>
            <a:r>
              <a:rPr lang="en-US" dirty="0">
                <a:solidFill>
                  <a:srgbClr val="FF0000"/>
                </a:solidFill>
              </a:rPr>
              <a:t>model</a:t>
            </a:r>
            <a:r>
              <a:rPr lang="en-US" dirty="0"/>
              <a:t> can be created </a:t>
            </a:r>
            <a:r>
              <a:rPr lang="en-US" dirty="0">
                <a:solidFill>
                  <a:srgbClr val="FF0000"/>
                </a:solidFill>
              </a:rPr>
              <a:t>to</a:t>
            </a:r>
            <a:r>
              <a:rPr lang="en-US" dirty="0"/>
              <a:t> </a:t>
            </a:r>
            <a:r>
              <a:rPr lang="en-US" dirty="0">
                <a:solidFill>
                  <a:srgbClr val="FF0000"/>
                </a:solidFill>
              </a:rPr>
              <a:t>predict new values </a:t>
            </a:r>
            <a:r>
              <a:rPr lang="en-US" dirty="0"/>
              <a:t>of the response variable using the predictor variable. </a:t>
            </a:r>
          </a:p>
          <a:p>
            <a:pPr lvl="1"/>
            <a:r>
              <a:rPr lang="en-US" dirty="0"/>
              <a:t>In other words, we can determine the mathematical equation that shows the pattern in the data.  </a:t>
            </a:r>
          </a:p>
          <a:p>
            <a:pPr lvl="2"/>
            <a:r>
              <a:rPr lang="en-US" dirty="0"/>
              <a:t>If the pattern is linear:  </a:t>
            </a:r>
          </a:p>
          <a:p>
            <a:pPr marL="914400" lvl="2" indent="0">
              <a:buNone/>
            </a:pPr>
            <a:r>
              <a:rPr lang="en-US" dirty="0"/>
              <a:t>	response variable = slope </a:t>
            </a:r>
            <a:r>
              <a:rPr lang="en-US" dirty="0">
                <a:solidFill>
                  <a:srgbClr val="FF0000"/>
                </a:solidFill>
              </a:rPr>
              <a:t>*</a:t>
            </a:r>
            <a:r>
              <a:rPr lang="en-US" dirty="0"/>
              <a:t>(predictor variable) + y-intercept   </a:t>
            </a:r>
            <a:r>
              <a:rPr lang="en-US" dirty="0">
                <a:solidFill>
                  <a:srgbClr val="FF0000"/>
                </a:solidFill>
              </a:rPr>
              <a:t>- OR-   </a:t>
            </a:r>
            <a:r>
              <a:rPr lang="en-US" dirty="0"/>
              <a:t>y = mx + b.  </a:t>
            </a:r>
          </a:p>
          <a:p>
            <a:pPr lvl="2"/>
            <a:r>
              <a:rPr lang="en-US" dirty="0"/>
              <a:t>If the pattern is curved:  </a:t>
            </a:r>
          </a:p>
          <a:p>
            <a:pPr marL="914400" lvl="2" indent="0">
              <a:buNone/>
            </a:pPr>
            <a:r>
              <a:rPr lang="en-US" dirty="0"/>
              <a:t>	Response variable = y-intercept + coefficient1 </a:t>
            </a:r>
            <a:r>
              <a:rPr lang="en-US" altLang="zh-CN" dirty="0">
                <a:solidFill>
                  <a:srgbClr val="FF0000"/>
                </a:solidFill>
              </a:rPr>
              <a:t>* </a:t>
            </a:r>
            <a:r>
              <a:rPr lang="en-US" dirty="0"/>
              <a:t>(predictor variable) + 			coefficient2</a:t>
            </a:r>
            <a:r>
              <a:rPr lang="en-US" altLang="zh-CN" dirty="0">
                <a:solidFill>
                  <a:srgbClr val="FF0000"/>
                </a:solidFill>
              </a:rPr>
              <a:t>* </a:t>
            </a:r>
            <a:r>
              <a:rPr lang="en-US" dirty="0"/>
              <a:t>(predictor variable)^2.   </a:t>
            </a:r>
          </a:p>
          <a:p>
            <a:pPr marL="914400" lvl="2" indent="0">
              <a:buNone/>
            </a:pPr>
            <a:r>
              <a:rPr lang="en-US" dirty="0">
                <a:solidFill>
                  <a:srgbClr val="FF0000"/>
                </a:solidFill>
              </a:rPr>
              <a:t>(Note there are many ways to fit the curved data)</a:t>
            </a:r>
            <a:r>
              <a:rPr lang="en-US" dirty="0"/>
              <a:t>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64934"/>
                <a:ext cx="5952565" cy="1731122"/>
              </a:xfrm>
            </p:spPr>
            <p:txBody>
              <a:bodyPr/>
              <a:lstStyle/>
              <a:p>
                <a:r>
                  <a:rPr lang="en-US" dirty="0"/>
                  <a:t>Residuals:</a:t>
                </a:r>
              </a:p>
              <a:p>
                <a:pPr lvl="1"/>
                <a:r>
                  <a:rPr lang="en-US" dirty="0"/>
                  <a:t>Represents the difference between the true distance and the predicted distance.   </a:t>
                </a:r>
                <a:r>
                  <a:rPr lang="en-US" dirty="0">
                    <a:solidFill>
                      <a:srgbClr val="FF0000"/>
                    </a:solidFill>
                  </a:rPr>
                  <a:t>(y - </a:t>
                </a:r>
                <a14:m>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𝑦</m:t>
                        </m:r>
                      </m:e>
                    </m:acc>
                  </m:oMath>
                </a14:m>
                <a:r>
                  <a:rPr lang="en-US" dirty="0">
                    <a:solidFill>
                      <a:srgbClr val="FF0000"/>
                    </a:solidFill>
                  </a:rPr>
                  <a:t>)</a:t>
                </a:r>
                <a:r>
                  <a:rPr lang="en-US" dirty="0"/>
                  <a:t>.   </a:t>
                </a:r>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64934"/>
                <a:ext cx="5952565" cy="1731122"/>
              </a:xfrm>
              <a:blipFill>
                <a:blip r:embed="rId2"/>
                <a:stretch>
                  <a:fillRect l="-1844" t="-5634" r="-481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E9A8028-CB17-4E14-8EDD-8E3B560416F6}"/>
              </a:ext>
            </a:extLst>
          </p:cNvPr>
          <p:cNvPicPr>
            <a:picLocks noChangeAspect="1"/>
          </p:cNvPicPr>
          <p:nvPr/>
        </p:nvPicPr>
        <p:blipFill>
          <a:blip r:embed="rId3"/>
          <a:stretch>
            <a:fillRect/>
          </a:stretch>
        </p:blipFill>
        <p:spPr>
          <a:xfrm>
            <a:off x="7298604" y="443172"/>
            <a:ext cx="2779967" cy="2952884"/>
          </a:xfrm>
          <a:prstGeom prst="rect">
            <a:avLst/>
          </a:prstGeom>
        </p:spPr>
      </p:pic>
      <p:pic>
        <p:nvPicPr>
          <p:cNvPr id="5" name="Picture 4">
            <a:extLst>
              <a:ext uri="{FF2B5EF4-FFF2-40B4-BE49-F238E27FC236}">
                <a16:creationId xmlns:a16="http://schemas.microsoft.com/office/drawing/2014/main" id="{1A1EFB4D-5C34-4C88-876F-82D0CAA004D3}"/>
              </a:ext>
            </a:extLst>
          </p:cNvPr>
          <p:cNvPicPr>
            <a:picLocks noChangeAspect="1"/>
          </p:cNvPicPr>
          <p:nvPr/>
        </p:nvPicPr>
        <p:blipFill>
          <a:blip r:embed="rId4"/>
          <a:stretch>
            <a:fillRect/>
          </a:stretch>
        </p:blipFill>
        <p:spPr>
          <a:xfrm>
            <a:off x="7228225" y="3694773"/>
            <a:ext cx="2850346" cy="302679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9B63B07-13C2-4A0B-ABE7-F11F32B917C7}"/>
                  </a:ext>
                </a:extLst>
              </p14:cNvPr>
              <p14:cNvContentPartPr/>
              <p14:nvPr/>
            </p14:nvContentPartPr>
            <p14:xfrm>
              <a:off x="8534520" y="4676760"/>
              <a:ext cx="267120" cy="238320"/>
            </p14:xfrm>
          </p:contentPart>
        </mc:Choice>
        <mc:Fallback xmlns="">
          <p:pic>
            <p:nvPicPr>
              <p:cNvPr id="7" name="Ink 6">
                <a:extLst>
                  <a:ext uri="{FF2B5EF4-FFF2-40B4-BE49-F238E27FC236}">
                    <a16:creationId xmlns:a16="http://schemas.microsoft.com/office/drawing/2014/main" id="{49B63B07-13C2-4A0B-ABE7-F11F32B917C7}"/>
                  </a:ext>
                </a:extLst>
              </p:cNvPr>
              <p:cNvPicPr/>
              <p:nvPr/>
            </p:nvPicPr>
            <p:blipFill>
              <a:blip r:embed="rId6"/>
              <a:stretch>
                <a:fillRect/>
              </a:stretch>
            </p:blipFill>
            <p:spPr>
              <a:xfrm>
                <a:off x="8525160" y="4667400"/>
                <a:ext cx="285840" cy="257040"/>
              </a:xfrm>
              <a:prstGeom prst="rect">
                <a:avLst/>
              </a:prstGeom>
            </p:spPr>
          </p:pic>
        </mc:Fallback>
      </mc:AlternateContent>
      <p:sp>
        <p:nvSpPr>
          <p:cNvPr id="8" name="TextBox 7">
            <a:extLst>
              <a:ext uri="{FF2B5EF4-FFF2-40B4-BE49-F238E27FC236}">
                <a16:creationId xmlns:a16="http://schemas.microsoft.com/office/drawing/2014/main" id="{3D0F636F-76B0-4EB6-B2D4-2C385A3BF8F2}"/>
              </a:ext>
            </a:extLst>
          </p:cNvPr>
          <p:cNvSpPr txBox="1"/>
          <p:nvPr/>
        </p:nvSpPr>
        <p:spPr>
          <a:xfrm>
            <a:off x="8101853" y="4395877"/>
            <a:ext cx="826994" cy="307777"/>
          </a:xfrm>
          <a:prstGeom prst="rect">
            <a:avLst/>
          </a:prstGeom>
          <a:noFill/>
        </p:spPr>
        <p:txBody>
          <a:bodyPr wrap="square" rtlCol="0">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Residual</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A8D1E1E-9611-429A-AC74-48EEEBB95BC8}"/>
              </a:ext>
            </a:extLst>
          </p:cNvPr>
          <p:cNvSpPr/>
          <p:nvPr/>
        </p:nvSpPr>
        <p:spPr>
          <a:xfrm>
            <a:off x="1005018" y="3780324"/>
            <a:ext cx="5947111" cy="1477328"/>
          </a:xfrm>
          <a:prstGeom prst="rect">
            <a:avLst/>
          </a:prstGeom>
        </p:spPr>
        <p:txBody>
          <a:bodyPr wrap="square">
            <a:spAutoFit/>
          </a:bodyPr>
          <a:lstStyle/>
          <a:p>
            <a:r>
              <a:rPr lang="en-US" altLang="zh-CN" dirty="0"/>
              <a:t>The equations will be calculated using software to determine the equation that limits the distances between the predicted value and the true value. </a:t>
            </a:r>
          </a:p>
          <a:p>
            <a:endParaRPr lang="en-US" altLang="zh-CN"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146915" y="4628500"/>
            <a:ext cx="2069879" cy="2117524"/>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4111993"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598288" y="855927"/>
            <a:ext cx="5425995" cy="4674405"/>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6582241" y="936326"/>
            <a:ext cx="4491412" cy="1895904"/>
          </a:xfrm>
          <a:prstGeom prst="rect">
            <a:avLst/>
          </a:prstGeom>
        </p:spPr>
        <p:txBody>
          <a:bodyPr wrap="square">
            <a:spAutoFit/>
          </a:bodyPr>
          <a:lstStyle/>
          <a:p>
            <a:pPr indent="-228600">
              <a:lnSpc>
                <a:spcPct val="90000"/>
              </a:lnSpc>
              <a:spcAft>
                <a:spcPts val="600"/>
              </a:spcAft>
              <a:buFont typeface="Arial" panose="020B0604020202020204" pitchFamily="34" charset="0"/>
              <a:buChar char="•"/>
            </a:pPr>
            <a:r>
              <a:rPr lang="en-US" altLang="zh-CN" dirty="0"/>
              <a:t>11	Left most urn</a:t>
            </a:r>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endParaRPr lang="en-US" altLang="zh-CN" dirty="0"/>
          </a:p>
          <a:p>
            <a:pPr indent="-228600">
              <a:lnSpc>
                <a:spcPct val="90000"/>
              </a:lnSpc>
              <a:spcAft>
                <a:spcPts val="600"/>
              </a:spcAft>
              <a:buFont typeface="Arial" panose="020B0604020202020204" pitchFamily="34" charset="0"/>
              <a:buChar char="•"/>
            </a:pPr>
            <a:r>
              <a:rPr lang="en-US" altLang="zh-CN" dirty="0"/>
              <a:t>We do not measure the distance of the 11</a:t>
            </a:r>
            <a:r>
              <a:rPr lang="en-US" altLang="zh-CN" baseline="30000" dirty="0"/>
              <a:t>th</a:t>
            </a:r>
            <a:r>
              <a:rPr lang="en-US" altLang="zh-CN" dirty="0"/>
              <a:t> object, we just guess it</a:t>
            </a:r>
          </a:p>
          <a:p>
            <a:pPr indent="-228600">
              <a:lnSpc>
                <a:spcPct val="90000"/>
              </a:lnSpc>
              <a:spcAft>
                <a:spcPts val="600"/>
              </a:spcAft>
              <a:buFont typeface="Arial" panose="020B0604020202020204" pitchFamily="34" charset="0"/>
              <a:buChar char="•"/>
            </a:pPr>
            <a:endParaRPr lang="en-US" altLang="zh-CN" dirty="0"/>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991</Words>
  <Application>Microsoft Office PowerPoint</Application>
  <PresentationFormat>Widescreen</PresentationFormat>
  <Paragraphs>110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31</cp:revision>
  <dcterms:created xsi:type="dcterms:W3CDTF">2019-09-16T22:41:52Z</dcterms:created>
  <dcterms:modified xsi:type="dcterms:W3CDTF">2019-09-18T02:25:15Z</dcterms:modified>
</cp:coreProperties>
</file>